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572" r:id="rId2"/>
    <p:sldId id="567" r:id="rId3"/>
    <p:sldId id="573" r:id="rId4"/>
    <p:sldId id="574" r:id="rId5"/>
    <p:sldId id="575" r:id="rId6"/>
    <p:sldId id="579" r:id="rId7"/>
    <p:sldId id="577" r:id="rId8"/>
    <p:sldId id="576" r:id="rId9"/>
    <p:sldId id="578" r:id="rId10"/>
    <p:sldId id="565" r:id="rId11"/>
  </p:sldIdLst>
  <p:sldSz cx="9144000" cy="6858000" type="overhead"/>
  <p:notesSz cx="7099300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8D1003"/>
    <a:srgbClr val="87090C"/>
    <a:srgbClr val="861C0A"/>
    <a:srgbClr val="CC0000"/>
    <a:srgbClr val="7030A0"/>
    <a:srgbClr val="00FF00"/>
    <a:srgbClr val="7D2A13"/>
    <a:srgbClr val="813A0F"/>
    <a:srgbClr val="8E5F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5302" autoAdjust="0"/>
  </p:normalViewPr>
  <p:slideViewPr>
    <p:cSldViewPr>
      <p:cViewPr varScale="1">
        <p:scale>
          <a:sx n="113" d="100"/>
          <a:sy n="113" d="100"/>
        </p:scale>
        <p:origin x="1589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9" d="100"/>
          <a:sy n="49" d="100"/>
        </p:scale>
        <p:origin x="-1920" y="-84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77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77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fld id="{35367871-4809-49ED-9F6A-336D8B8B2C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8350"/>
            <a:ext cx="5114925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44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044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44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ea typeface="+mn-ea"/>
              </a:defRPr>
            </a:lvl1pPr>
          </a:lstStyle>
          <a:p>
            <a:pPr>
              <a:defRPr/>
            </a:pPr>
            <a:fld id="{F297042F-320E-4DE3-B236-26846AC29D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297042F-320E-4DE3-B236-26846AC29D83}" type="slidenum">
              <a:rPr lang="zh-CN" altLang="en-US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22521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5BF96B88-332C-48A1-AA2C-A42D07EF96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82416" y="5733256"/>
            <a:ext cx="1472184" cy="581406"/>
          </a:xfrm>
          <a:prstGeom prst="rect">
            <a:avLst/>
          </a:prstGeom>
          <a:effectLst/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139DE9F-8A79-45F9-B102-92261656AA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26" t="19546" r="4264" b="20380"/>
          <a:stretch/>
        </p:blipFill>
        <p:spPr>
          <a:xfrm>
            <a:off x="5301489" y="1833909"/>
            <a:ext cx="3762520" cy="2005063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D815CF1D-36AF-4488-8A12-C736A3365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412777"/>
            <a:ext cx="4615689" cy="2187674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9291BFF5-6CF4-4D3D-B1C0-90EA31DD04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984812"/>
            <a:ext cx="4615689" cy="1752600"/>
          </a:xfrm>
        </p:spPr>
        <p:txBody>
          <a:bodyPr/>
          <a:lstStyle>
            <a:lvl1pPr marL="0" indent="0" algn="l">
              <a:buNone/>
              <a:defRPr sz="24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9" name="Text Box 36">
            <a:extLst>
              <a:ext uri="{FF2B5EF4-FFF2-40B4-BE49-F238E27FC236}">
                <a16:creationId xmlns:a16="http://schemas.microsoft.com/office/drawing/2014/main" id="{41361201-E9FC-43B3-9A78-670AB8D33E5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852863" y="6597650"/>
            <a:ext cx="244792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1000" dirty="0">
                <a:solidFill>
                  <a:schemeClr val="tx1">
                    <a:lumMod val="75000"/>
                  </a:schemeClr>
                </a:solidFill>
                <a:latin typeface="Arial" charset="0"/>
              </a:rPr>
              <a:t>© 2020 Fudan DATA</a:t>
            </a:r>
          </a:p>
        </p:txBody>
      </p:sp>
    </p:spTree>
    <p:extLst>
      <p:ext uri="{BB962C8B-B14F-4D97-AF65-F5344CB8AC3E}">
        <p14:creationId xmlns:p14="http://schemas.microsoft.com/office/powerpoint/2010/main" val="3228935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725F5D-00E3-4052-8511-ED474C33584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B22338-961F-4472-8A76-EEEB33E3F4B7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310F32-DD6D-4AD5-8B45-CE3A04C5412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37DE72-52C4-4E1A-A356-832A350F56F1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15888"/>
            <a:ext cx="2057400" cy="61833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15888"/>
            <a:ext cx="6019800" cy="61833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DE625B-FDC3-49AD-A171-54E9F049B5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4E87AF-CD32-47F5-9367-6F5F71B21997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3B6C8E-63ED-4DEC-8207-F4A5CE823453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  <p:pic>
        <p:nvPicPr>
          <p:cNvPr id="11" name="Picture 38" descr="head-mid1">
            <a:extLst>
              <a:ext uri="{FF2B5EF4-FFF2-40B4-BE49-F238E27FC236}">
                <a16:creationId xmlns:a16="http://schemas.microsoft.com/office/drawing/2014/main" id="{3D56B5AA-7FC4-44BD-8E39-A4CD989F9B2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lum bright="-12000" contrast="-6000"/>
          </a:blip>
          <a:srcRect l="3583" t="14056" r="84674" b="13261"/>
          <a:stretch>
            <a:fillRect/>
          </a:stretch>
        </p:blipFill>
        <p:spPr bwMode="auto">
          <a:xfrm>
            <a:off x="1" y="39298"/>
            <a:ext cx="653462" cy="653398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AFF6F15-1180-4A1D-8570-8CEE0FE2F8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106" y="6121732"/>
            <a:ext cx="743894" cy="7449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6"/>
          <p:cNvSpPr txBox="1">
            <a:spLocks noChangeArrowheads="1"/>
          </p:cNvSpPr>
          <p:nvPr userDrawn="1"/>
        </p:nvSpPr>
        <p:spPr bwMode="auto">
          <a:xfrm>
            <a:off x="3852863" y="6597650"/>
            <a:ext cx="244792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1000" dirty="0">
                <a:solidFill>
                  <a:schemeClr val="tx1">
                    <a:lumMod val="75000"/>
                  </a:schemeClr>
                </a:solidFill>
                <a:latin typeface="Arial" charset="0"/>
              </a:rPr>
              <a:t>© 2020 Fudan DATA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F96B88-332C-48A1-AA2C-A42D07EF96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00788" y="5013176"/>
            <a:ext cx="1472184" cy="581406"/>
          </a:xfrm>
          <a:prstGeom prst="rect">
            <a:avLst/>
          </a:prstGeom>
          <a:effectLst/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139DE9F-8A79-45F9-B102-92261656AA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26" t="19546" r="4264" b="20380"/>
          <a:stretch/>
        </p:blipFill>
        <p:spPr>
          <a:xfrm>
            <a:off x="4644008" y="1251163"/>
            <a:ext cx="3762520" cy="2005063"/>
          </a:xfrm>
          <a:prstGeom prst="rect">
            <a:avLst/>
          </a:prstGeom>
        </p:spPr>
      </p:pic>
      <p:sp>
        <p:nvSpPr>
          <p:cNvPr id="14" name="TextBox 2">
            <a:extLst>
              <a:ext uri="{FF2B5EF4-FFF2-40B4-BE49-F238E27FC236}">
                <a16:creationId xmlns:a16="http://schemas.microsoft.com/office/drawing/2014/main" id="{8E301374-30D8-4EC4-92C9-050235E5ABA0}"/>
              </a:ext>
            </a:extLst>
          </p:cNvPr>
          <p:cNvSpPr txBox="1"/>
          <p:nvPr userDrawn="1"/>
        </p:nvSpPr>
        <p:spPr>
          <a:xfrm>
            <a:off x="467544" y="1052736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tx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46148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2"/>
          <p:cNvSpPr>
            <a:spLocks noChangeArrowheads="1"/>
          </p:cNvSpPr>
          <p:nvPr userDrawn="1"/>
        </p:nvSpPr>
        <p:spPr bwMode="ltGray">
          <a:xfrm>
            <a:off x="3175" y="6597650"/>
            <a:ext cx="9144000" cy="260350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7" name="Text Box 36"/>
          <p:cNvSpPr txBox="1">
            <a:spLocks noChangeArrowheads="1"/>
          </p:cNvSpPr>
          <p:nvPr userDrawn="1"/>
        </p:nvSpPr>
        <p:spPr bwMode="auto">
          <a:xfrm>
            <a:off x="3852863" y="6597650"/>
            <a:ext cx="244792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1000" dirty="0">
                <a:solidFill>
                  <a:schemeClr val="tx1">
                    <a:lumMod val="75000"/>
                  </a:schemeClr>
                </a:solidFill>
                <a:latin typeface="Arial" charset="0"/>
              </a:rPr>
              <a:t>© 2019 Fudan DATA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00113" y="4581525"/>
            <a:ext cx="6985000" cy="685800"/>
          </a:xfrm>
        </p:spPr>
        <p:txBody>
          <a:bodyPr/>
          <a:lstStyle>
            <a:lvl1pPr algn="ctr">
              <a:defRPr sz="4000">
                <a:latin typeface="Arial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947738" y="5876925"/>
            <a:ext cx="6937375" cy="6477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 bwMode="gray">
          <a:xfrm>
            <a:off x="6799263" y="6453337"/>
            <a:ext cx="2133600" cy="334814"/>
          </a:xfrm>
        </p:spPr>
        <p:txBody>
          <a:bodyPr/>
          <a:lstStyle>
            <a:lvl1pPr>
              <a:defRPr>
                <a:solidFill>
                  <a:srgbClr val="447EC4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A6A5324F-E936-486E-B2DE-11EAA820D90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11" name="Picture 38" descr="head-mid1">
            <a:extLst>
              <a:ext uri="{FF2B5EF4-FFF2-40B4-BE49-F238E27FC236}">
                <a16:creationId xmlns:a16="http://schemas.microsoft.com/office/drawing/2014/main" id="{326E49DA-1B87-43EB-9E20-AB65C316B2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lum bright="-12000" contrast="-6000"/>
          </a:blip>
          <a:srcRect l="3583" t="14056" r="84674" b="13261"/>
          <a:stretch>
            <a:fillRect/>
          </a:stretch>
        </p:blipFill>
        <p:spPr bwMode="auto">
          <a:xfrm>
            <a:off x="0" y="6275"/>
            <a:ext cx="728862" cy="72879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D9574EE-859A-4013-B460-3FD582D4B7D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106" y="-9926"/>
            <a:ext cx="743894" cy="7449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37505"/>
            <a:ext cx="8229600" cy="5173662"/>
          </a:xfr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AE904F-C1B8-4BFB-8BE9-6F205E86D3D5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DE5F80-4863-407D-9753-150FDA01CBD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 baseline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8" name="Picture 38" descr="head-mid1">
            <a:extLst>
              <a:ext uri="{FF2B5EF4-FFF2-40B4-BE49-F238E27FC236}">
                <a16:creationId xmlns:a16="http://schemas.microsoft.com/office/drawing/2014/main" id="{696B7CCD-C949-4559-AEA1-D79FC0293E8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lum bright="-12000" contrast="-6000"/>
          </a:blip>
          <a:srcRect l="3583" t="14056" r="84674" b="13261"/>
          <a:stretch>
            <a:fillRect/>
          </a:stretch>
        </p:blipFill>
        <p:spPr bwMode="auto">
          <a:xfrm>
            <a:off x="1" y="39298"/>
            <a:ext cx="653462" cy="653398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629D0A3-CFF1-4D48-B8AB-D57FC48E2E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106" y="6121732"/>
            <a:ext cx="743894" cy="7449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25538"/>
            <a:ext cx="4038600" cy="5173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125538"/>
            <a:ext cx="4038600" cy="5173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85F92F-2CBF-45F7-B07F-5B1C8FE779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8100F2-4504-4CB0-8AEF-46BB25E714B6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84" y="-20891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64D05C-424A-4267-8D28-E063427AFA8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215334-9876-4E74-9922-53976FFACC86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50CB1E-8078-48D7-B464-DE3CE3F590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D3F2AF-74EA-4C8D-BA20-7489F2B7ECC5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604875-F8FD-491E-BA5D-3173663841E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A33950-0497-4045-B75B-AA450569632B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C00A9B-3AA1-4F55-8868-E252BB9287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79512" y="6537325"/>
            <a:ext cx="2808311" cy="320675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8EBFCA-F985-4410-B262-A8A8D6EBD1F9}" type="datetime1">
              <a:rPr lang="en-US" altLang="zh-CN" smtClean="0"/>
              <a:pPr>
                <a:defRPr/>
              </a:pPr>
              <a:t>11/5/2021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Rectangle 37"/>
          <p:cNvSpPr>
            <a:spLocks noChangeArrowheads="1"/>
          </p:cNvSpPr>
          <p:nvPr/>
        </p:nvSpPr>
        <p:spPr bwMode="gray">
          <a:xfrm>
            <a:off x="0" y="0"/>
            <a:ext cx="9144000" cy="692150"/>
          </a:xfrm>
          <a:prstGeom prst="rect">
            <a:avLst/>
          </a:prstGeom>
          <a:solidFill>
            <a:srgbClr val="1A367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1056" name="Rectangle 32"/>
          <p:cNvSpPr>
            <a:spLocks noChangeArrowheads="1"/>
          </p:cNvSpPr>
          <p:nvPr/>
        </p:nvSpPr>
        <p:spPr bwMode="ltGray">
          <a:xfrm>
            <a:off x="0" y="692150"/>
            <a:ext cx="9144000" cy="73025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25538"/>
            <a:ext cx="8229600" cy="5173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302" y="6537325"/>
            <a:ext cx="2808311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宋体" pitchFamily="2" charset="-122"/>
              </a:defRPr>
            </a:lvl1pPr>
          </a:lstStyle>
          <a:p>
            <a:pPr>
              <a:defRPr/>
            </a:pPr>
            <a:fld id="{5D8F95C3-EECD-4B72-A1C0-E6EDEF86FAEB}" type="datetime1">
              <a:rPr lang="en-US" altLang="zh-CN" smtClean="0"/>
              <a:pPr>
                <a:defRPr/>
              </a:pPr>
              <a:t>11/5/2021</a:t>
            </a:fld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03575" y="6537325"/>
            <a:ext cx="28956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04025" y="6597650"/>
            <a:ext cx="2133600" cy="204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宋体" pitchFamily="2" charset="-122"/>
              </a:defRPr>
            </a:lvl1pPr>
          </a:lstStyle>
          <a:p>
            <a:pPr>
              <a:defRPr/>
            </a:pPr>
            <a:fld id="{8FA148BE-9108-4655-B444-B84C5812C5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611188" y="115888"/>
            <a:ext cx="7800975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3B159E35-1CC2-4FA7-A513-CC2223FD970D}"/>
              </a:ext>
            </a:extLst>
          </p:cNvPr>
          <p:cNvSpPr/>
          <p:nvPr userDrawn="1"/>
        </p:nvSpPr>
        <p:spPr>
          <a:xfrm>
            <a:off x="3851920" y="6596390"/>
            <a:ext cx="149752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100" dirty="0">
                <a:solidFill>
                  <a:schemeClr val="tx1">
                    <a:lumMod val="75000"/>
                  </a:schemeClr>
                </a:solidFill>
                <a:latin typeface="Arial" charset="0"/>
              </a:rPr>
              <a:t>© 2020 Fudan DATA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98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9" r:id="rId14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Verdana" pitchFamily="34" charset="0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Ø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95C43-C4E6-456E-9978-B7E79A353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17366"/>
            <a:ext cx="7772400" cy="1362075"/>
          </a:xfrm>
        </p:spPr>
        <p:txBody>
          <a:bodyPr/>
          <a:lstStyle/>
          <a:p>
            <a:r>
              <a:rPr lang="zh-CN" altLang="en-US" dirty="0"/>
              <a:t>印花布匹疵点数据集</a:t>
            </a:r>
            <a:r>
              <a:rPr lang="en-US" altLang="zh-CN" dirty="0"/>
              <a:t>&amp;</a:t>
            </a:r>
            <a:br>
              <a:rPr lang="en-US" altLang="zh-CN" dirty="0"/>
            </a:br>
            <a:r>
              <a:rPr lang="zh-CN" altLang="en-US" dirty="0"/>
              <a:t>布匹成分分析数据集</a:t>
            </a:r>
            <a:br>
              <a:rPr lang="en-US" altLang="zh-CN" dirty="0"/>
            </a:br>
            <a:r>
              <a:rPr lang="zh-CN" altLang="en-US" dirty="0"/>
              <a:t>介绍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03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341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22FE8E-EBE7-4759-BE5E-590D4D7F1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印花布匹疵点数据集介绍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18829ED-56E6-3946-84C8-E874BA9CFD2C}"/>
              </a:ext>
            </a:extLst>
          </p:cNvPr>
          <p:cNvSpPr txBox="1"/>
          <p:nvPr/>
        </p:nvSpPr>
        <p:spPr>
          <a:xfrm>
            <a:off x="579549" y="1515552"/>
            <a:ext cx="7560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印花布匹表面缺陷的识别有助于分析产生原因，数据集内印花布匹瑕疵被划分为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15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类，瑕疵以成对图片（正确的图样以及问题图样）给出，并注明了瑕疵的参考位置及类别。上述瑕疵图、模版图及瑕疵参考位置均可作为已知信息用于瑕疵类型的判别。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D718B03-9BED-8D4F-BAE8-2B2C22A637AC}"/>
              </a:ext>
            </a:extLst>
          </p:cNvPr>
          <p:cNvSpPr txBox="1"/>
          <p:nvPr/>
        </p:nvSpPr>
        <p:spPr>
          <a:xfrm>
            <a:off x="579549" y="114622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印花布匹疵点数据说明</a:t>
            </a:r>
            <a:endParaRPr kumimoji="1"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044748B5-2B38-6B48-B2FE-5936381C8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3416051"/>
            <a:ext cx="4077218" cy="2069127"/>
          </a:xfrm>
          <a:prstGeom prst="rect">
            <a:avLst/>
          </a:prstGeom>
        </p:spPr>
      </p:pic>
      <p:sp>
        <p:nvSpPr>
          <p:cNvPr id="49" name="文本框 48">
            <a:extLst>
              <a:ext uri="{FF2B5EF4-FFF2-40B4-BE49-F238E27FC236}">
                <a16:creationId xmlns:a16="http://schemas.microsoft.com/office/drawing/2014/main" id="{70C4C82A-76F1-2640-83D5-070E681E3FC4}"/>
              </a:ext>
            </a:extLst>
          </p:cNvPr>
          <p:cNvSpPr txBox="1"/>
          <p:nvPr/>
        </p:nvSpPr>
        <p:spPr>
          <a:xfrm>
            <a:off x="330200" y="5606953"/>
            <a:ext cx="4480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逃花缺陷（左），正确的印花图样（右）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00370B7F-DFE8-4F42-948C-F3C7142AD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0914" y="3416051"/>
            <a:ext cx="4002886" cy="2001443"/>
          </a:xfrm>
          <a:prstGeom prst="rect">
            <a:avLst/>
          </a:prstGeom>
        </p:spPr>
      </p:pic>
      <p:sp>
        <p:nvSpPr>
          <p:cNvPr id="52" name="文本框 51">
            <a:extLst>
              <a:ext uri="{FF2B5EF4-FFF2-40B4-BE49-F238E27FC236}">
                <a16:creationId xmlns:a16="http://schemas.microsoft.com/office/drawing/2014/main" id="{D3C4A0E5-7EC6-BC44-AAE3-106BDC1055E9}"/>
              </a:ext>
            </a:extLst>
          </p:cNvPr>
          <p:cNvSpPr txBox="1"/>
          <p:nvPr/>
        </p:nvSpPr>
        <p:spPr>
          <a:xfrm>
            <a:off x="4705816" y="5606954"/>
            <a:ext cx="4403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塞网缺陷（左），正确的印花图样（右）</a:t>
            </a:r>
          </a:p>
        </p:txBody>
      </p:sp>
    </p:spTree>
    <p:extLst>
      <p:ext uri="{BB962C8B-B14F-4D97-AF65-F5344CB8AC3E}">
        <p14:creationId xmlns:p14="http://schemas.microsoft.com/office/powerpoint/2010/main" val="3734316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164B2-75B5-1841-A891-B7E2A188D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数据说明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13B1BE8-56F9-2D4B-98CF-DEBBE3C91E46}"/>
              </a:ext>
            </a:extLst>
          </p:cNvPr>
          <p:cNvSpPr txBox="1"/>
          <p:nvPr/>
        </p:nvSpPr>
        <p:spPr>
          <a:xfrm>
            <a:off x="611188" y="1166842"/>
            <a:ext cx="272382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数据中划分的类别如下：</a:t>
            </a:r>
            <a:endParaRPr lang="en" altLang="zh-CN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" altLang="zh-CN" dirty="0"/>
              <a:t>0: </a:t>
            </a:r>
            <a:r>
              <a:rPr lang="zh-CN" altLang="en-US" dirty="0"/>
              <a:t>未知</a:t>
            </a:r>
            <a:r>
              <a:rPr lang="en" altLang="zh-CN" dirty="0"/>
              <a:t>,</a:t>
            </a:r>
          </a:p>
          <a:p>
            <a:r>
              <a:rPr lang="en" altLang="zh-CN" dirty="0"/>
              <a:t>1: </a:t>
            </a:r>
            <a:r>
              <a:rPr lang="zh-CN" altLang="en" dirty="0"/>
              <a:t>逃花</a:t>
            </a:r>
            <a:r>
              <a:rPr lang="en" altLang="zh-CN" dirty="0"/>
              <a:t>,</a:t>
            </a:r>
          </a:p>
          <a:p>
            <a:r>
              <a:rPr lang="en" altLang="zh-CN" dirty="0"/>
              <a:t>2: </a:t>
            </a:r>
            <a:r>
              <a:rPr lang="zh-CN" altLang="en" dirty="0"/>
              <a:t>塞网</a:t>
            </a:r>
            <a:r>
              <a:rPr lang="en" altLang="zh-CN" dirty="0"/>
              <a:t>,</a:t>
            </a:r>
          </a:p>
          <a:p>
            <a:r>
              <a:rPr lang="en" altLang="zh-CN" dirty="0"/>
              <a:t>3: </a:t>
            </a:r>
            <a:r>
              <a:rPr lang="zh-CN" altLang="en" dirty="0"/>
              <a:t>破洞</a:t>
            </a:r>
            <a:r>
              <a:rPr lang="en" altLang="zh-CN" dirty="0"/>
              <a:t>,</a:t>
            </a:r>
          </a:p>
          <a:p>
            <a:r>
              <a:rPr lang="en" altLang="zh-CN" dirty="0"/>
              <a:t>4: </a:t>
            </a:r>
            <a:r>
              <a:rPr lang="zh-CN" altLang="en-US" dirty="0"/>
              <a:t>缝头</a:t>
            </a:r>
            <a:r>
              <a:rPr lang="en" altLang="zh-CN" dirty="0"/>
              <a:t>,</a:t>
            </a:r>
          </a:p>
          <a:p>
            <a:r>
              <a:rPr lang="en" altLang="zh-CN" dirty="0"/>
              <a:t>5: </a:t>
            </a:r>
            <a:r>
              <a:rPr lang="zh-CN" altLang="en" dirty="0"/>
              <a:t>水渍</a:t>
            </a:r>
            <a:r>
              <a:rPr lang="en" altLang="zh-CN" dirty="0"/>
              <a:t>,</a:t>
            </a:r>
          </a:p>
          <a:p>
            <a:r>
              <a:rPr lang="en" altLang="zh-CN" dirty="0"/>
              <a:t>6: </a:t>
            </a:r>
            <a:r>
              <a:rPr lang="zh-CN" altLang="en" dirty="0"/>
              <a:t>脏污</a:t>
            </a:r>
            <a:r>
              <a:rPr lang="en" altLang="zh-CN" dirty="0"/>
              <a:t>,</a:t>
            </a:r>
          </a:p>
          <a:p>
            <a:r>
              <a:rPr lang="en" altLang="zh-CN" dirty="0"/>
              <a:t>7: </a:t>
            </a:r>
            <a:r>
              <a:rPr lang="zh-CN" altLang="en" dirty="0"/>
              <a:t>白条</a:t>
            </a:r>
            <a:r>
              <a:rPr lang="en" altLang="zh-CN" dirty="0"/>
              <a:t>,</a:t>
            </a:r>
          </a:p>
          <a:p>
            <a:r>
              <a:rPr lang="en" altLang="zh-CN" dirty="0"/>
              <a:t>8: </a:t>
            </a:r>
            <a:r>
              <a:rPr lang="zh-CN" altLang="en" dirty="0"/>
              <a:t>花</a:t>
            </a:r>
            <a:r>
              <a:rPr lang="zh-CN" altLang="en-US" dirty="0"/>
              <a:t>糊</a:t>
            </a:r>
            <a:r>
              <a:rPr lang="en" altLang="zh-CN" dirty="0"/>
              <a:t>,</a:t>
            </a:r>
          </a:p>
          <a:p>
            <a:r>
              <a:rPr lang="en" altLang="zh-CN" dirty="0"/>
              <a:t>9: </a:t>
            </a:r>
            <a:r>
              <a:rPr lang="zh-CN" altLang="en" dirty="0"/>
              <a:t>坯</a:t>
            </a:r>
            <a:r>
              <a:rPr lang="zh-CN" altLang="en-US" dirty="0"/>
              <a:t>疵</a:t>
            </a:r>
            <a:r>
              <a:rPr lang="en" altLang="zh-CN" dirty="0"/>
              <a:t>,</a:t>
            </a:r>
          </a:p>
          <a:p>
            <a:r>
              <a:rPr lang="en" altLang="zh-CN" dirty="0"/>
              <a:t>10: </a:t>
            </a:r>
            <a:r>
              <a:rPr lang="zh-CN" altLang="en" dirty="0"/>
              <a:t>沙眼</a:t>
            </a:r>
            <a:r>
              <a:rPr lang="en" altLang="zh-CN" dirty="0"/>
              <a:t>,</a:t>
            </a:r>
          </a:p>
          <a:p>
            <a:r>
              <a:rPr lang="en" altLang="zh-CN" dirty="0"/>
              <a:t>11: </a:t>
            </a:r>
            <a:r>
              <a:rPr lang="zh-CN" altLang="en-US" dirty="0"/>
              <a:t>拖色</a:t>
            </a:r>
            <a:r>
              <a:rPr lang="en" altLang="zh-CN" dirty="0"/>
              <a:t>,</a:t>
            </a:r>
          </a:p>
          <a:p>
            <a:r>
              <a:rPr lang="en" altLang="zh-CN" dirty="0"/>
              <a:t>12: </a:t>
            </a:r>
            <a:r>
              <a:rPr lang="zh-CN" altLang="en-US" dirty="0"/>
              <a:t>网折印</a:t>
            </a:r>
            <a:r>
              <a:rPr lang="en" altLang="zh-CN" dirty="0"/>
              <a:t>,</a:t>
            </a:r>
          </a:p>
          <a:p>
            <a:r>
              <a:rPr lang="en" altLang="zh-CN" dirty="0"/>
              <a:t>13: </a:t>
            </a:r>
            <a:r>
              <a:rPr lang="zh-CN" altLang="en" dirty="0"/>
              <a:t>无</a:t>
            </a:r>
            <a:r>
              <a:rPr lang="zh-CN" altLang="en-US" dirty="0"/>
              <a:t>疵点</a:t>
            </a:r>
            <a:r>
              <a:rPr lang="en" altLang="zh-CN" dirty="0"/>
              <a:t>,</a:t>
            </a:r>
          </a:p>
          <a:p>
            <a:r>
              <a:rPr lang="en" altLang="zh-CN" dirty="0"/>
              <a:t>14: </a:t>
            </a:r>
            <a:r>
              <a:rPr lang="zh-CN" altLang="en" dirty="0"/>
              <a:t>未</a:t>
            </a:r>
            <a:r>
              <a:rPr lang="zh-CN" altLang="en-US" dirty="0"/>
              <a:t>对齐</a:t>
            </a:r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B7BFF7-7D04-104B-9EEE-BBB6BA5D2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63" y="1143709"/>
            <a:ext cx="3851920" cy="193336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055F335-DD48-DA48-BF1A-2FBBC0296E1C}"/>
              </a:ext>
            </a:extLst>
          </p:cNvPr>
          <p:cNvSpPr txBox="1"/>
          <p:nvPr/>
        </p:nvSpPr>
        <p:spPr>
          <a:xfrm>
            <a:off x="4572000" y="3157886"/>
            <a:ext cx="4480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逃花缺陷（左），正确的印花图样（右）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29CADFB-7C31-DE4E-B7C4-9E292C9B1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63" y="3609493"/>
            <a:ext cx="3899553" cy="194602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2F9E964-5E31-2244-B9EF-B468F51E2A0C}"/>
              </a:ext>
            </a:extLst>
          </p:cNvPr>
          <p:cNvSpPr txBox="1"/>
          <p:nvPr/>
        </p:nvSpPr>
        <p:spPr>
          <a:xfrm>
            <a:off x="4572000" y="5659806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水渍缺陷（左），正确的印花图样（右）</a:t>
            </a:r>
          </a:p>
        </p:txBody>
      </p:sp>
    </p:spTree>
    <p:extLst>
      <p:ext uri="{BB962C8B-B14F-4D97-AF65-F5344CB8AC3E}">
        <p14:creationId xmlns:p14="http://schemas.microsoft.com/office/powerpoint/2010/main" val="190767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164B2-75B5-1841-A891-B7E2A188D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任务说明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F555BD0-7087-E443-B70E-7AEAA5475732}"/>
              </a:ext>
            </a:extLst>
          </p:cNvPr>
          <p:cNvSpPr txBox="1"/>
          <p:nvPr/>
        </p:nvSpPr>
        <p:spPr>
          <a:xfrm>
            <a:off x="602536" y="1052736"/>
            <a:ext cx="7065808" cy="3782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根据本数据集特性，有如下任务可作选择：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将瑕疵按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15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类作分类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6-12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合并为一类，按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类作分类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只取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及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13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共四类数据，按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类作分类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注：“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trgt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”,“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temp”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下图片及疵点参考位置均可作为已知数据。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数据下载方式如下：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链接：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</a:t>
            </a:r>
            <a:r>
              <a:rPr lang="en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pan.baidu.com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/s/1k0e8n6CC97mKmMl7-Tw2Ag 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提取码：</a:t>
            </a:r>
            <a:r>
              <a:rPr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wc2j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1159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156074-6E96-9540-A5B6-B4F409F68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文件说明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21C763-8C55-7645-895C-813DF9D9B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24744"/>
            <a:ext cx="2927436" cy="353122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7D140D4-D80C-6D40-8A01-62DD7EA59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12" y="1124744"/>
            <a:ext cx="4943184" cy="3168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2B8FDA0-8E52-CB4A-ABEF-5F1BB87BEB89}"/>
              </a:ext>
            </a:extLst>
          </p:cNvPr>
          <p:cNvSpPr txBox="1"/>
          <p:nvPr/>
        </p:nvSpPr>
        <p:spPr>
          <a:xfrm>
            <a:off x="574158" y="4816548"/>
            <a:ext cx="7382218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每个文件夹下包含各批次的图像，每一批次的印花图案相同，不同批次的印花图案可能相同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标记文件、模板图和瑕疵图的文件名称一一对应。</a:t>
            </a:r>
          </a:p>
        </p:txBody>
      </p:sp>
    </p:spTree>
    <p:extLst>
      <p:ext uri="{BB962C8B-B14F-4D97-AF65-F5344CB8AC3E}">
        <p14:creationId xmlns:p14="http://schemas.microsoft.com/office/powerpoint/2010/main" val="4036850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E72167-ABBA-4F60-AB32-A3F94EA9F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布匹成分分析数据集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204A7E-4F8B-4895-94D6-AB5F28934917}"/>
              </a:ext>
            </a:extLst>
          </p:cNvPr>
          <p:cNvSpPr txBox="1">
            <a:spLocks/>
          </p:cNvSpPr>
          <p:nvPr/>
        </p:nvSpPr>
        <p:spPr>
          <a:xfrm>
            <a:off x="602804" y="1052736"/>
            <a:ext cx="7488832" cy="4351338"/>
          </a:xfrm>
          <a:prstGeom prst="rect">
            <a:avLst/>
          </a:prstGeom>
        </p:spPr>
        <p:txBody>
          <a:bodyPr/>
          <a:lstStyle>
            <a:lvl1pPr marL="457200" indent="-4572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sz="2400" kern="0" dirty="0"/>
              <a:t>任务</a:t>
            </a:r>
            <a:r>
              <a:rPr lang="en-US" altLang="zh-CN" sz="2400" kern="0" dirty="0"/>
              <a:t>1</a:t>
            </a:r>
            <a:r>
              <a:rPr lang="zh-CN" altLang="en-US" sz="2400" kern="0" dirty="0"/>
              <a:t>：定性分析（布眼数据集）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混合材质纺织物，由纯棉（</a:t>
            </a:r>
            <a:r>
              <a:rPr lang="en-US" altLang="zh-CN" sz="2000" kern="0" dirty="0"/>
              <a:t>Cotton</a:t>
            </a:r>
            <a:r>
              <a:rPr lang="zh-CN" altLang="en-US" sz="2000" kern="0" dirty="0"/>
              <a:t>）和棉混纺（</a:t>
            </a:r>
            <a:r>
              <a:rPr lang="en-US" altLang="zh-CN" sz="2000" kern="0" dirty="0" err="1"/>
              <a:t>Cotton+X</a:t>
            </a:r>
            <a:r>
              <a:rPr lang="zh-CN" altLang="en-US" sz="2000" kern="0" dirty="0"/>
              <a:t>）组成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本任务为二分类</a:t>
            </a:r>
            <a:endParaRPr lang="en-US" altLang="zh-CN" sz="2000" kern="0" dirty="0"/>
          </a:p>
          <a:p>
            <a:r>
              <a:rPr lang="zh-CN" altLang="en-US" sz="2400" kern="0" dirty="0"/>
              <a:t>数据格式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链接：见</a:t>
            </a:r>
            <a:r>
              <a:rPr lang="en-US" altLang="zh-CN" sz="2000" kern="0" dirty="0" err="1"/>
              <a:t>elearning</a:t>
            </a:r>
            <a:r>
              <a:rPr lang="zh-CN" altLang="en-US" sz="2000" kern="0" dirty="0"/>
              <a:t>通知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包含</a:t>
            </a:r>
            <a:r>
              <a:rPr lang="en-US" altLang="zh-CN" sz="2000" kern="0" dirty="0"/>
              <a:t>Train</a:t>
            </a:r>
            <a:r>
              <a:rPr lang="zh-CN" altLang="en-US" sz="2000" kern="0" dirty="0"/>
              <a:t>和</a:t>
            </a:r>
            <a:r>
              <a:rPr lang="en-US" altLang="zh-CN" sz="2000" kern="0" dirty="0"/>
              <a:t>Test</a:t>
            </a:r>
            <a:r>
              <a:rPr lang="zh-CN" altLang="en-US" sz="2000" kern="0" dirty="0"/>
              <a:t>的数据文件和标签文件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其中每个数据维度为（</a:t>
            </a:r>
            <a:r>
              <a:rPr lang="en-US" altLang="zh-CN" sz="2000" kern="0" dirty="0"/>
              <a:t>1</a:t>
            </a:r>
            <a:r>
              <a:rPr lang="zh-CN" altLang="en-US" sz="2000" kern="0" dirty="0"/>
              <a:t>，</a:t>
            </a:r>
            <a:r>
              <a:rPr lang="en-US" altLang="zh-CN" sz="2000" kern="0" dirty="0"/>
              <a:t>228</a:t>
            </a:r>
            <a:r>
              <a:rPr lang="zh-CN" altLang="en-US" sz="2000" kern="0" dirty="0"/>
              <a:t>）</a:t>
            </a:r>
            <a:endParaRPr lang="en-US" altLang="zh-CN" sz="2000" kern="0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FE4EC260-E81A-4F69-AF96-22461FF696E3}"/>
              </a:ext>
            </a:extLst>
          </p:cNvPr>
          <p:cNvGraphicFramePr>
            <a:graphicFrameLocks/>
          </p:cNvGraphicFramePr>
          <p:nvPr/>
        </p:nvGraphicFramePr>
        <p:xfrm>
          <a:off x="6372200" y="1700808"/>
          <a:ext cx="2663304" cy="3279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70752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EA71B0-B3BD-42FC-9621-7EF7388E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数据格式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A9E543-16EA-4D2A-B339-2E3930F3A24D}"/>
              </a:ext>
            </a:extLst>
          </p:cNvPr>
          <p:cNvSpPr txBox="1">
            <a:spLocks/>
          </p:cNvSpPr>
          <p:nvPr/>
        </p:nvSpPr>
        <p:spPr>
          <a:xfrm>
            <a:off x="93642" y="1253330"/>
            <a:ext cx="5702495" cy="4351338"/>
          </a:xfrm>
          <a:prstGeom prst="rect">
            <a:avLst/>
          </a:prstGeom>
        </p:spPr>
        <p:txBody>
          <a:bodyPr/>
          <a:lstStyle>
            <a:lvl1pPr marL="457200" indent="-4572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sz="2800" kern="0" dirty="0"/>
              <a:t>每匹样布采集</a:t>
            </a:r>
            <a:r>
              <a:rPr lang="en-US" altLang="zh-CN" sz="2800" kern="0" dirty="0"/>
              <a:t>20</a:t>
            </a:r>
            <a:r>
              <a:rPr lang="zh-CN" altLang="en-US" sz="2800" kern="0" dirty="0"/>
              <a:t>个采样点，每个点有八个数据文件</a:t>
            </a:r>
            <a:endParaRPr lang="en-US" altLang="zh-CN" sz="2800" kern="0" dirty="0"/>
          </a:p>
          <a:p>
            <a:pPr lvl="1"/>
            <a:r>
              <a:rPr lang="zh-CN" altLang="en-US" sz="2400" kern="0" dirty="0"/>
              <a:t>只需用</a:t>
            </a:r>
            <a:r>
              <a:rPr lang="en-US" altLang="zh-CN" sz="2400" kern="0" dirty="0"/>
              <a:t>.csv</a:t>
            </a:r>
            <a:r>
              <a:rPr lang="zh-CN" altLang="en-US" sz="2400" kern="0" dirty="0"/>
              <a:t>即可</a:t>
            </a:r>
            <a:endParaRPr lang="en-US" altLang="zh-CN" sz="2400" kern="0" dirty="0"/>
          </a:p>
          <a:p>
            <a:pPr lvl="1"/>
            <a:r>
              <a:rPr lang="zh-CN" altLang="en-US" sz="2400" kern="0" dirty="0"/>
              <a:t>*</a:t>
            </a:r>
            <a:r>
              <a:rPr lang="en-US" altLang="zh-CN" sz="2400" kern="0" dirty="0"/>
              <a:t>_i.csv</a:t>
            </a:r>
            <a:r>
              <a:rPr lang="zh-CN" altLang="en-US" sz="2400" kern="0" dirty="0"/>
              <a:t>信号强度（</a:t>
            </a:r>
            <a:r>
              <a:rPr lang="en-US" altLang="zh-CN" sz="2400" kern="0" dirty="0"/>
              <a:t>Intensity</a:t>
            </a:r>
            <a:r>
              <a:rPr lang="zh-CN" altLang="en-US" sz="2400" kern="0" dirty="0"/>
              <a:t>）表示当前波长采样处的置信度（一般取高于</a:t>
            </a:r>
            <a:r>
              <a:rPr lang="en-US" altLang="zh-CN" sz="2400" kern="0" dirty="0"/>
              <a:t>20</a:t>
            </a:r>
            <a:r>
              <a:rPr lang="zh-CN" altLang="en-US" sz="2400" kern="0" dirty="0"/>
              <a:t>万的波长点）</a:t>
            </a:r>
            <a:endParaRPr lang="en-US" altLang="zh-CN" sz="2400" kern="0" dirty="0"/>
          </a:p>
          <a:p>
            <a:pPr lvl="1"/>
            <a:r>
              <a:rPr lang="en-US" altLang="zh-CN" sz="2400" kern="0" dirty="0"/>
              <a:t>*_r.csv</a:t>
            </a:r>
            <a:r>
              <a:rPr lang="zh-CN" altLang="en-US" sz="2400" kern="0" dirty="0"/>
              <a:t>记录反射率（</a:t>
            </a:r>
            <a:r>
              <a:rPr lang="en-US" altLang="zh-CN" sz="2400" kern="0" dirty="0"/>
              <a:t>Reflectance</a:t>
            </a:r>
            <a:r>
              <a:rPr lang="zh-CN" altLang="en-US" sz="2400" kern="0" dirty="0"/>
              <a:t>）</a:t>
            </a:r>
            <a:endParaRPr lang="en-US" altLang="zh-CN" sz="2400" kern="0" dirty="0"/>
          </a:p>
          <a:p>
            <a:pPr lvl="1"/>
            <a:r>
              <a:rPr lang="en-US" altLang="zh-CN" sz="2400" kern="0" dirty="0"/>
              <a:t>*_a.csv</a:t>
            </a:r>
            <a:r>
              <a:rPr lang="zh-CN" altLang="en-US" sz="2400" kern="0" dirty="0"/>
              <a:t>记录吸收率（</a:t>
            </a:r>
            <a:r>
              <a:rPr lang="en-US" altLang="zh-CN" sz="2400" kern="0" dirty="0"/>
              <a:t>Absorbance</a:t>
            </a:r>
            <a:r>
              <a:rPr lang="zh-CN" altLang="en-US" sz="2400" kern="0" dirty="0"/>
              <a:t>）</a:t>
            </a:r>
            <a:endParaRPr lang="en-US" altLang="zh-CN" sz="2400" kern="0" dirty="0"/>
          </a:p>
          <a:p>
            <a:pPr lvl="1"/>
            <a:r>
              <a:rPr lang="en-US" altLang="zh-CN" sz="2400" kern="0" dirty="0"/>
              <a:t>*.csv</a:t>
            </a:r>
            <a:r>
              <a:rPr lang="zh-CN" altLang="en-US" sz="2400" kern="0" dirty="0"/>
              <a:t>为汇总，信息一致</a:t>
            </a:r>
            <a:endParaRPr lang="en-US" altLang="zh-CN" sz="2400" kern="0" dirty="0"/>
          </a:p>
          <a:p>
            <a:pPr lvl="1"/>
            <a:r>
              <a:rPr lang="zh-CN" altLang="en-US" sz="2400" kern="0" dirty="0"/>
              <a:t>每个</a:t>
            </a:r>
            <a:r>
              <a:rPr lang="en-US" altLang="zh-CN" sz="2400" kern="0" dirty="0"/>
              <a:t>csv</a:t>
            </a:r>
            <a:r>
              <a:rPr lang="zh-CN" altLang="en-US" sz="2400" kern="0" dirty="0"/>
              <a:t>文件都有</a:t>
            </a:r>
            <a:r>
              <a:rPr lang="en-US" altLang="zh-CN" sz="2400" kern="0" dirty="0"/>
              <a:t>29-31</a:t>
            </a:r>
            <a:r>
              <a:rPr lang="zh-CN" altLang="en-US" sz="2400" kern="0" dirty="0"/>
              <a:t>行不等的表头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F6427C-0F29-4D17-B393-0B588C956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136" y="2210409"/>
            <a:ext cx="3254222" cy="243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433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E72167-ABBA-4F60-AB32-A3F94EA9F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布匹成分分析数据集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204A7E-4F8B-4895-94D6-AB5F28934917}"/>
              </a:ext>
            </a:extLst>
          </p:cNvPr>
          <p:cNvSpPr txBox="1">
            <a:spLocks/>
          </p:cNvSpPr>
          <p:nvPr/>
        </p:nvSpPr>
        <p:spPr>
          <a:xfrm>
            <a:off x="602804" y="1052736"/>
            <a:ext cx="7488832" cy="4351338"/>
          </a:xfrm>
          <a:prstGeom prst="rect">
            <a:avLst/>
          </a:prstGeom>
        </p:spPr>
        <p:txBody>
          <a:bodyPr/>
          <a:lstStyle>
            <a:lvl1pPr marL="457200" indent="-4572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sz="2400" kern="0" dirty="0"/>
              <a:t>任务</a:t>
            </a:r>
            <a:r>
              <a:rPr lang="en-US" altLang="zh-CN" sz="2400" kern="0" dirty="0"/>
              <a:t>2</a:t>
            </a:r>
            <a:r>
              <a:rPr lang="zh-CN" altLang="en-US" sz="2400" kern="0" dirty="0"/>
              <a:t>：定量分析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混合材质纺织物，由棉（</a:t>
            </a:r>
            <a:r>
              <a:rPr lang="en-US" altLang="zh-CN" sz="2000" kern="0" dirty="0"/>
              <a:t>Cotton</a:t>
            </a:r>
            <a:r>
              <a:rPr lang="zh-CN" altLang="en-US" sz="2000" kern="0" dirty="0"/>
              <a:t>）和聚酯纤维（</a:t>
            </a:r>
            <a:r>
              <a:rPr lang="en-US" altLang="zh-CN" sz="2000" kern="0" dirty="0"/>
              <a:t>Poly</a:t>
            </a:r>
            <a:r>
              <a:rPr lang="zh-CN" altLang="en-US" sz="2000" kern="0" dirty="0"/>
              <a:t>）组成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本次任务为预测织物中</a:t>
            </a:r>
            <a:r>
              <a:rPr lang="en-US" altLang="zh-CN" sz="2000" kern="0" dirty="0"/>
              <a:t>Poly</a:t>
            </a:r>
            <a:r>
              <a:rPr lang="zh-CN" altLang="en-US" sz="2000" kern="0" dirty="0"/>
              <a:t>的含量</a:t>
            </a:r>
            <a:endParaRPr lang="en-US" altLang="zh-CN" sz="2000" kern="0" dirty="0"/>
          </a:p>
          <a:p>
            <a:r>
              <a:rPr lang="zh-CN" altLang="en-US" sz="2400" kern="0" dirty="0"/>
              <a:t>数据格式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链接：见</a:t>
            </a:r>
            <a:r>
              <a:rPr lang="en-US" altLang="zh-CN" sz="2000" kern="0" dirty="0" err="1"/>
              <a:t>elearning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包含</a:t>
            </a:r>
            <a:r>
              <a:rPr lang="en-US" altLang="zh-CN" sz="2000" kern="0" dirty="0"/>
              <a:t>Train</a:t>
            </a:r>
            <a:r>
              <a:rPr lang="zh-CN" altLang="en-US" sz="2000" kern="0" dirty="0"/>
              <a:t>和</a:t>
            </a:r>
            <a:r>
              <a:rPr lang="en-US" altLang="zh-CN" sz="2000" kern="0" dirty="0"/>
              <a:t>Test</a:t>
            </a:r>
            <a:r>
              <a:rPr lang="zh-CN" altLang="en-US" sz="2000" kern="0" dirty="0"/>
              <a:t>的数据文件和标签文件，</a:t>
            </a:r>
            <a:r>
              <a:rPr lang="en-US" altLang="zh-CN" sz="2000" kern="0" dirty="0" err="1"/>
              <a:t>npy</a:t>
            </a:r>
            <a:r>
              <a:rPr lang="zh-CN" altLang="en-US" sz="2000" kern="0" dirty="0"/>
              <a:t>格式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其中每个数据维度为</a:t>
            </a:r>
            <a:r>
              <a:rPr lang="en-US" altLang="zh-CN" sz="2000" kern="0" dirty="0"/>
              <a:t>1307</a:t>
            </a:r>
            <a:r>
              <a:rPr lang="zh-CN" altLang="en-US" sz="2000" kern="0" dirty="0"/>
              <a:t>，标签为维度为</a:t>
            </a:r>
            <a:r>
              <a:rPr lang="en-US" altLang="zh-CN" sz="2000" kern="0" dirty="0"/>
              <a:t>2</a:t>
            </a:r>
            <a:r>
              <a:rPr lang="zh-CN" altLang="en-US" sz="2000" kern="0" dirty="0"/>
              <a:t>，分别代码</a:t>
            </a:r>
            <a:r>
              <a:rPr lang="en-US" altLang="zh-CN" sz="2000" kern="0" dirty="0"/>
              <a:t>cotton</a:t>
            </a:r>
            <a:r>
              <a:rPr lang="zh-CN" altLang="en-US" sz="2000" kern="0" dirty="0"/>
              <a:t>和</a:t>
            </a:r>
            <a:r>
              <a:rPr lang="en-US" altLang="zh-CN" sz="2000" kern="0" dirty="0"/>
              <a:t>poly</a:t>
            </a:r>
            <a:r>
              <a:rPr lang="zh-CN" altLang="en-US" sz="2000" kern="0" dirty="0"/>
              <a:t>的含量</a:t>
            </a:r>
            <a:endParaRPr lang="en-US" altLang="zh-CN" sz="2000" kern="0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FE4EC260-E81A-4F69-AF96-22461FF696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0001879"/>
              </p:ext>
            </p:extLst>
          </p:nvPr>
        </p:nvGraphicFramePr>
        <p:xfrm>
          <a:off x="6372200" y="1700808"/>
          <a:ext cx="2663304" cy="3279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8A6E579F-1B09-493E-AC0C-65E913004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128" y="4987821"/>
            <a:ext cx="1552575" cy="15144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6B29492-C552-4698-AFEF-4FC2D05C6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7297" y="5492181"/>
            <a:ext cx="1792554" cy="28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051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B561E2-E422-4C3E-890A-688EC5CEF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任务表述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66DAE9-72CA-4E9A-838A-4453C47E7C13}"/>
              </a:ext>
            </a:extLst>
          </p:cNvPr>
          <p:cNvSpPr txBox="1">
            <a:spLocks/>
          </p:cNvSpPr>
          <p:nvPr/>
        </p:nvSpPr>
        <p:spPr>
          <a:xfrm>
            <a:off x="467544" y="1124744"/>
            <a:ext cx="7560840" cy="4351338"/>
          </a:xfrm>
          <a:prstGeom prst="rect">
            <a:avLst/>
          </a:prstGeom>
        </p:spPr>
        <p:txBody>
          <a:bodyPr/>
          <a:lstStyle>
            <a:lvl1pPr marL="457200" indent="-4572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sz="2400" kern="0" dirty="0"/>
              <a:t>定性任务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正确区分纯材质</a:t>
            </a:r>
            <a:r>
              <a:rPr lang="en-US" altLang="zh-CN" sz="2000" kern="0" dirty="0"/>
              <a:t>cotton</a:t>
            </a:r>
            <a:r>
              <a:rPr lang="zh-CN" altLang="en-US" sz="2000" kern="0" dirty="0"/>
              <a:t>和混合材质</a:t>
            </a:r>
            <a:r>
              <a:rPr lang="en-US" altLang="zh-CN" sz="2000" kern="0" dirty="0" err="1"/>
              <a:t>cotton_x</a:t>
            </a:r>
            <a:r>
              <a:rPr lang="zh-CN" altLang="en-US" sz="2000" kern="0" dirty="0"/>
              <a:t>的类型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评测指标：</a:t>
            </a:r>
            <a:r>
              <a:rPr lang="en-US" altLang="zh-CN" sz="2000" kern="0" dirty="0"/>
              <a:t>Accuracy</a:t>
            </a:r>
            <a:endParaRPr lang="en-US" altLang="zh-CN" sz="2000" kern="0" dirty="0">
              <a:solidFill>
                <a:srgbClr val="FF0000"/>
              </a:solidFill>
            </a:endParaRPr>
          </a:p>
          <a:p>
            <a:r>
              <a:rPr lang="zh-CN" altLang="en-US" sz="2400" kern="0" dirty="0"/>
              <a:t>定量任务</a:t>
            </a:r>
            <a:endParaRPr lang="en-US" altLang="zh-CN" sz="2400" kern="0" dirty="0"/>
          </a:p>
          <a:p>
            <a:pPr lvl="1"/>
            <a:r>
              <a:rPr lang="zh-CN" altLang="en-US" sz="2000" kern="0" dirty="0"/>
              <a:t>对于混合材质</a:t>
            </a:r>
            <a:r>
              <a:rPr lang="en-US" altLang="zh-CN" sz="2000" kern="0" dirty="0" err="1"/>
              <a:t>cotton_poly</a:t>
            </a:r>
            <a:r>
              <a:rPr lang="zh-CN" altLang="en-US" sz="2000" kern="0" dirty="0"/>
              <a:t>，预测织物的聚酯纤维（</a:t>
            </a:r>
            <a:r>
              <a:rPr lang="en-US" altLang="zh-CN" sz="2000" kern="0" dirty="0"/>
              <a:t> poly </a:t>
            </a:r>
            <a:r>
              <a:rPr lang="zh-CN" altLang="en-US" sz="2000" kern="0" dirty="0"/>
              <a:t>）含量</a:t>
            </a:r>
            <a:endParaRPr lang="en-US" altLang="zh-CN" sz="2000" kern="0" dirty="0"/>
          </a:p>
          <a:p>
            <a:pPr lvl="1"/>
            <a:r>
              <a:rPr lang="zh-CN" altLang="en-US" sz="2000" kern="0" dirty="0"/>
              <a:t>评测指标：</a:t>
            </a:r>
            <a:r>
              <a:rPr lang="en-US" altLang="zh-CN" sz="2000" kern="0" dirty="0"/>
              <a:t>MAE</a:t>
            </a:r>
            <a:r>
              <a:rPr lang="zh-CN" altLang="en-US" sz="2000" kern="0" dirty="0"/>
              <a:t>（平均绝对值误差）</a:t>
            </a:r>
            <a:endParaRPr lang="en-US" altLang="zh-CN" sz="2000" kern="0" dirty="0"/>
          </a:p>
          <a:p>
            <a:endParaRPr lang="en-US" altLang="zh-CN" sz="2400" kern="0" dirty="0"/>
          </a:p>
        </p:txBody>
      </p:sp>
    </p:spTree>
    <p:extLst>
      <p:ext uri="{BB962C8B-B14F-4D97-AF65-F5344CB8AC3E}">
        <p14:creationId xmlns:p14="http://schemas.microsoft.com/office/powerpoint/2010/main" val="2906906123"/>
      </p:ext>
    </p:extLst>
  </p:cSld>
  <p:clrMapOvr>
    <a:masterClrMapping/>
  </p:clrMapOvr>
</p:sld>
</file>

<file path=ppt/theme/theme1.xml><?xml version="1.0" encoding="utf-8"?>
<a:theme xmlns:a="http://schemas.openxmlformats.org/drawingml/2006/main" name="顶级ppt模版1">
  <a:themeElements>
    <a:clrScheme name="红橙色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顶级ppt模版1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顶级ppt模版1 1">
        <a:dk1>
          <a:srgbClr val="1B525F"/>
        </a:dk1>
        <a:lt1>
          <a:srgbClr val="FFFFFF"/>
        </a:lt1>
        <a:dk2>
          <a:srgbClr val="339966"/>
        </a:dk2>
        <a:lt2>
          <a:srgbClr val="DDDDDD"/>
        </a:lt2>
        <a:accent1>
          <a:srgbClr val="C5BA6B"/>
        </a:accent1>
        <a:accent2>
          <a:srgbClr val="669900"/>
        </a:accent2>
        <a:accent3>
          <a:srgbClr val="FFFFFF"/>
        </a:accent3>
        <a:accent4>
          <a:srgbClr val="154550"/>
        </a:accent4>
        <a:accent5>
          <a:srgbClr val="DFD9BA"/>
        </a:accent5>
        <a:accent6>
          <a:srgbClr val="5C8A00"/>
        </a:accent6>
        <a:hlink>
          <a:srgbClr val="E57C4D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顶级ppt模版1 2">
        <a:dk1>
          <a:srgbClr val="191961"/>
        </a:dk1>
        <a:lt1>
          <a:srgbClr val="FFFFFF"/>
        </a:lt1>
        <a:dk2>
          <a:srgbClr val="5D4CDC"/>
        </a:dk2>
        <a:lt2>
          <a:srgbClr val="DDDDDD"/>
        </a:lt2>
        <a:accent1>
          <a:srgbClr val="31B36C"/>
        </a:accent1>
        <a:accent2>
          <a:srgbClr val="0099FF"/>
        </a:accent2>
        <a:accent3>
          <a:srgbClr val="FFFFFF"/>
        </a:accent3>
        <a:accent4>
          <a:srgbClr val="141452"/>
        </a:accent4>
        <a:accent5>
          <a:srgbClr val="ADD6BA"/>
        </a:accent5>
        <a:accent6>
          <a:srgbClr val="008AE7"/>
        </a:accent6>
        <a:hlink>
          <a:srgbClr val="A0963C"/>
        </a:hlink>
        <a:folHlink>
          <a:srgbClr val="A0963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顶级ppt模版1 3">
        <a:dk1>
          <a:srgbClr val="17347D"/>
        </a:dk1>
        <a:lt1>
          <a:srgbClr val="FFFFFF"/>
        </a:lt1>
        <a:dk2>
          <a:srgbClr val="3366CC"/>
        </a:dk2>
        <a:lt2>
          <a:srgbClr val="DDDDDD"/>
        </a:lt2>
        <a:accent1>
          <a:srgbClr val="77B7E7"/>
        </a:accent1>
        <a:accent2>
          <a:srgbClr val="45AB7D"/>
        </a:accent2>
        <a:accent3>
          <a:srgbClr val="FFFFFF"/>
        </a:accent3>
        <a:accent4>
          <a:srgbClr val="122B6A"/>
        </a:accent4>
        <a:accent5>
          <a:srgbClr val="BDD8F1"/>
        </a:accent5>
        <a:accent6>
          <a:srgbClr val="3E9B71"/>
        </a:accent6>
        <a:hlink>
          <a:srgbClr val="99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11407</TotalTime>
  <Words>631</Words>
  <Application>Microsoft Office PowerPoint</Application>
  <PresentationFormat>顶置</PresentationFormat>
  <Paragraphs>70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Microsoft YaHei</vt:lpstr>
      <vt:lpstr>Arial</vt:lpstr>
      <vt:lpstr>Verdana</vt:lpstr>
      <vt:lpstr>Wingdings</vt:lpstr>
      <vt:lpstr>顶级ppt模版1</vt:lpstr>
      <vt:lpstr>印花布匹疵点数据集&amp; 布匹成分分析数据集 介绍</vt:lpstr>
      <vt:lpstr>印花布匹疵点数据集介绍</vt:lpstr>
      <vt:lpstr>数据说明</vt:lpstr>
      <vt:lpstr>任务说明</vt:lpstr>
      <vt:lpstr>文件说明</vt:lpstr>
      <vt:lpstr>布匹成分分析数据集</vt:lpstr>
      <vt:lpstr>数据格式</vt:lpstr>
      <vt:lpstr>布匹成分分析数据集</vt:lpstr>
      <vt:lpstr>任务表述</vt:lpstr>
      <vt:lpstr>PowerPoint 演示文稿</vt:lpstr>
    </vt:vector>
  </TitlesOfParts>
  <Company>Fudan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Fudan IMC</dc:title>
  <dc:creator>MMCHI</dc:creator>
  <cp:lastModifiedBy>315</cp:lastModifiedBy>
  <cp:revision>886</cp:revision>
  <dcterms:created xsi:type="dcterms:W3CDTF">2007-04-24T01:54:18Z</dcterms:created>
  <dcterms:modified xsi:type="dcterms:W3CDTF">2021-11-05T08:22:45Z</dcterms:modified>
</cp:coreProperties>
</file>

<file path=docProps/thumbnail.jpeg>
</file>